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420" r:id="rId5"/>
    <p:sldId id="436" r:id="rId6"/>
    <p:sldId id="437" r:id="rId7"/>
    <p:sldId id="441" r:id="rId8"/>
    <p:sldId id="457" r:id="rId9"/>
    <p:sldId id="456" r:id="rId10"/>
    <p:sldId id="442" r:id="rId11"/>
    <p:sldId id="439" r:id="rId12"/>
    <p:sldId id="458" r:id="rId13"/>
    <p:sldId id="443" r:id="rId14"/>
    <p:sldId id="444" r:id="rId15"/>
    <p:sldId id="445" r:id="rId16"/>
    <p:sldId id="446" r:id="rId17"/>
    <p:sldId id="447" r:id="rId18"/>
    <p:sldId id="448" r:id="rId19"/>
    <p:sldId id="459" r:id="rId20"/>
    <p:sldId id="450" r:id="rId21"/>
    <p:sldId id="452" r:id="rId22"/>
    <p:sldId id="451" r:id="rId23"/>
    <p:sldId id="453" r:id="rId24"/>
    <p:sldId id="460" r:id="rId25"/>
    <p:sldId id="461" r:id="rId26"/>
    <p:sldId id="462" r:id="rId27"/>
    <p:sldId id="463" r:id="rId28"/>
    <p:sldId id="464" r:id="rId29"/>
    <p:sldId id="454" r:id="rId30"/>
    <p:sldId id="438" r:id="rId31"/>
  </p:sldIdLst>
  <p:sldSz cx="9144000" cy="6858000" type="screen4x3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rison, Theodore  - HSD" initials="KT-H" lastIdx="0" clrIdx="0"/>
  <p:cmAuthor id="1" name="Angie Stark" initials="AS" lastIdx="1" clrIdx="1">
    <p:extLst>
      <p:ext uri="{19B8F6BF-5375-455C-9EA6-DF929625EA0E}">
        <p15:presenceInfo xmlns:p15="http://schemas.microsoft.com/office/powerpoint/2012/main" userId="S::angiestark@execadmin.com::f92f3643-5479-4075-9221-e0321c7465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B52B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9" autoAdjust="0"/>
    <p:restoredTop sz="95226" autoAdjust="0"/>
  </p:normalViewPr>
  <p:slideViewPr>
    <p:cSldViewPr>
      <p:cViewPr varScale="1">
        <p:scale>
          <a:sx n="114" d="100"/>
          <a:sy n="114" d="100"/>
        </p:scale>
        <p:origin x="17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5140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5140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0301D13-58B9-4D95-9B93-4AAA8E38C4F1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1113" y="676275"/>
            <a:ext cx="451485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75140"/>
            <a:ext cx="3066732" cy="45140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575140"/>
            <a:ext cx="3066732" cy="45140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3F444ED-6192-4E4C-B9D3-3D6637C8B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444ED-6192-4E4C-B9D3-3D6637C8B2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4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2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37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84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00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29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45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33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7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465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83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45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12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84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96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12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57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9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3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04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7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1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3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444ED-6192-4E4C-B9D3-3D6637C8B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45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ED40-A767-4D57-9C94-72247FE2C2E7}" type="datetime1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A1B0-52E1-4D8F-9804-0C5A7A44787F}" type="datetime1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5CE6-B5F4-42C4-9DAF-7E9A29DD83F4}" type="datetime1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4491-C880-4777-B276-B3CC4E0C0063}" type="datetime1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901-470B-4DCC-937E-AF3230228678}" type="datetime1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308-F1A4-4118-8DCA-36F7345AC7B6}" type="datetime1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E226-13F3-4BC2-B49B-B751DF8B3F5F}" type="datetime1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590-E040-455C-9D15-DB4A0F4981B5}" type="datetime1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09C2-F9D3-4161-94F0-AB552811E977}" type="datetime1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1CE3-4F38-4EE0-9821-17AFB90EEDB9}" type="datetime1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1FDA-384E-4CA4-AE26-F111F199CB65}" type="datetime1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4304-F48C-4561-AC30-37A1933BD28C}" type="datetime1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9D83-ED10-4323-80E2-DE1AD8CF8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nowaddiction.org/2013/11/15-highest-peaks-in-world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ublicdomainpictures.net/view-image.php?image=5095&amp;picture=heavenly-dimensions&amp;large=1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nowaddiction.org/2013/11/15-highest-peaks-in-world.html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tareao.es/aplicacion/la-busqueda-de-virus-en-ubuntu-con-antiviral/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4A4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1859"/>
            <a:ext cx="4572000" cy="135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2C6635-F234-4EA5-A47D-87646F592BE9}"/>
              </a:ext>
            </a:extLst>
          </p:cNvPr>
          <p:cNvSpPr txBox="1"/>
          <p:nvPr/>
        </p:nvSpPr>
        <p:spPr>
          <a:xfrm>
            <a:off x="1066800" y="2743200"/>
            <a:ext cx="693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Early phase dose-finding clinical trials in virology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solidFill>
                  <a:srgbClr val="002060"/>
                </a:solidFill>
              </a:rPr>
              <a:t>Hakim-Moulay Dehbi, PhD</a:t>
            </a:r>
          </a:p>
          <a:p>
            <a:r>
              <a:rPr lang="en-GB" sz="2400" dirty="0">
                <a:solidFill>
                  <a:srgbClr val="002060"/>
                </a:solidFill>
              </a:rPr>
              <a:t>Head of Statistics, Comprehensive Clinical Trials Unit, University College London, United Kingdom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SCT conference, 16 May 2022</a:t>
            </a:r>
          </a:p>
        </p:txBody>
      </p:sp>
    </p:spTree>
    <p:extLst>
      <p:ext uri="{BB962C8B-B14F-4D97-AF65-F5344CB8AC3E}">
        <p14:creationId xmlns:p14="http://schemas.microsoft.com/office/powerpoint/2010/main" val="207358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Statistical framework (1/4)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 dose levels: d</a:t>
            </a:r>
            <a:r>
              <a:rPr lang="en-GB" sz="2000" baseline="-25000" dirty="0"/>
              <a:t>1</a:t>
            </a:r>
            <a:r>
              <a:rPr lang="en-GB" sz="2000" dirty="0"/>
              <a:t>, d</a:t>
            </a:r>
            <a:r>
              <a:rPr lang="en-GB" sz="2000" baseline="-25000" dirty="0"/>
              <a:t>2</a:t>
            </a:r>
            <a:r>
              <a:rPr lang="en-GB" sz="2000" dirty="0"/>
              <a:t>, …, d</a:t>
            </a:r>
            <a:r>
              <a:rPr lang="en-GB" sz="2000" baseline="-25000" dirty="0"/>
              <a:t>m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Probability of toxicity increases monotonically with 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j=1, …, n patients may be entered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X</a:t>
            </a:r>
            <a:r>
              <a:rPr lang="en-GB" sz="2000" baseline="-25000" dirty="0" err="1"/>
              <a:t>j</a:t>
            </a:r>
            <a:r>
              <a:rPr lang="en-GB" sz="2000" dirty="0"/>
              <a:t> is random variable for the dose level of j-</a:t>
            </a:r>
            <a:r>
              <a:rPr lang="en-GB" sz="2000" dirty="0" err="1"/>
              <a:t>th</a:t>
            </a:r>
            <a:r>
              <a:rPr lang="en-GB" sz="2000" dirty="0"/>
              <a:t> patient, taking discrete value </a:t>
            </a:r>
            <a:r>
              <a:rPr lang="en-GB" sz="2000" dirty="0" err="1"/>
              <a:t>x</a:t>
            </a:r>
            <a:r>
              <a:rPr lang="en-GB" sz="2000" baseline="-25000" dirty="0" err="1"/>
              <a:t>j</a:t>
            </a:r>
            <a:r>
              <a:rPr lang="en-GB" sz="2000" dirty="0"/>
              <a:t> where </a:t>
            </a:r>
            <a:r>
              <a:rPr lang="en-GB" sz="2000" dirty="0" err="1"/>
              <a:t>x</a:t>
            </a:r>
            <a:r>
              <a:rPr lang="en-GB" sz="2000" baseline="-25000" dirty="0" err="1"/>
              <a:t>j</a:t>
            </a:r>
            <a:r>
              <a:rPr lang="en-GB" sz="2000" dirty="0"/>
              <a:t> </a:t>
            </a:r>
            <a:r>
              <a:rPr lang="el-GR" sz="2000" dirty="0"/>
              <a:t>ε</a:t>
            </a:r>
            <a:r>
              <a:rPr lang="en-GB" sz="2000" dirty="0"/>
              <a:t> {d</a:t>
            </a:r>
            <a:r>
              <a:rPr lang="en-GB" sz="2000" baseline="-25000" dirty="0"/>
              <a:t>1</a:t>
            </a:r>
            <a:r>
              <a:rPr lang="en-GB" sz="2000" dirty="0"/>
              <a:t>, …, d</a:t>
            </a:r>
            <a:r>
              <a:rPr lang="en-GB" sz="2000" baseline="-25000" dirty="0"/>
              <a:t>m</a:t>
            </a:r>
            <a:r>
              <a:rPr lang="en-GB" sz="2000" dirty="0"/>
              <a:t>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Y</a:t>
            </a:r>
            <a:r>
              <a:rPr lang="en-GB" sz="2000" baseline="-25000" dirty="0" err="1"/>
              <a:t>j</a:t>
            </a:r>
            <a:r>
              <a:rPr lang="en-GB" sz="2000" dirty="0"/>
              <a:t> is binary (0,1) denoting a toxic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6A9469-97D8-4B17-B2F5-9A83DD1F4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638800"/>
            <a:ext cx="339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Statistical framework (2/4)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V</a:t>
            </a:r>
            <a:r>
              <a:rPr lang="en-GB" sz="2000" baseline="-25000" dirty="0" err="1"/>
              <a:t>j</a:t>
            </a:r>
            <a:r>
              <a:rPr lang="en-GB" sz="2000" dirty="0"/>
              <a:t> is categorical with </a:t>
            </a:r>
            <a:r>
              <a:rPr lang="en-GB" sz="2000" i="1" dirty="0"/>
              <a:t>k</a:t>
            </a:r>
            <a:r>
              <a:rPr lang="en-GB" sz="2000" dirty="0"/>
              <a:t> response categories denoting the possible level of efficacy (e.g. low/medium/high viral load reduction)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Conditional probability of efficacy given no toxicity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Expected value of conditional efficacy distribution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EDE90-FC5A-4DD6-A277-1A3FC49F9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87991"/>
            <a:ext cx="6743700" cy="552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8CD91F-9D28-4841-8920-A50E8033E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599804"/>
            <a:ext cx="83439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Statistical framework (3/4)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When </a:t>
            </a:r>
            <a:r>
              <a:rPr lang="en-GB" sz="2000" dirty="0" err="1"/>
              <a:t>Y</a:t>
            </a:r>
            <a:r>
              <a:rPr lang="en-GB" sz="2000" baseline="-25000" dirty="0" err="1"/>
              <a:t>j</a:t>
            </a:r>
            <a:r>
              <a:rPr lang="en-GB" sz="2000" dirty="0"/>
              <a:t> = 1 then treatment is incomplete and we assume no 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then extend the support of the distribution of </a:t>
            </a:r>
            <a:r>
              <a:rPr lang="en-GB" sz="2000" dirty="0" err="1"/>
              <a:t>V</a:t>
            </a:r>
            <a:r>
              <a:rPr lang="en-GB" sz="2000" baseline="-25000" dirty="0" err="1"/>
              <a:t>j</a:t>
            </a:r>
            <a:r>
              <a:rPr lang="en-GB" sz="2000" dirty="0"/>
              <a:t> to include 0, where </a:t>
            </a:r>
            <a:r>
              <a:rPr lang="en-GB" sz="2000" dirty="0" err="1"/>
              <a:t>Pr</a:t>
            </a:r>
            <a:r>
              <a:rPr lang="en-GB" sz="2000" dirty="0"/>
              <a:t> (</a:t>
            </a:r>
            <a:r>
              <a:rPr lang="en-GB" sz="2000" dirty="0" err="1"/>
              <a:t>V</a:t>
            </a:r>
            <a:r>
              <a:rPr lang="en-GB" sz="2000" baseline="-25000" dirty="0" err="1"/>
              <a:t>j</a:t>
            </a:r>
            <a:r>
              <a:rPr lang="en-GB" sz="2000" dirty="0"/>
              <a:t>=0 | </a:t>
            </a:r>
            <a:r>
              <a:rPr lang="en-GB" sz="2000" dirty="0" err="1"/>
              <a:t>Y</a:t>
            </a:r>
            <a:r>
              <a:rPr lang="en-GB" sz="2000" baseline="-25000" dirty="0" err="1"/>
              <a:t>j</a:t>
            </a:r>
            <a:r>
              <a:rPr lang="en-GB" sz="2000" dirty="0"/>
              <a:t>=1) = 1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Consequently E (</a:t>
            </a:r>
            <a:r>
              <a:rPr lang="en-GB" sz="2000" dirty="0" err="1"/>
              <a:t>V</a:t>
            </a:r>
            <a:r>
              <a:rPr lang="en-GB" sz="2000" baseline="-25000" dirty="0" err="1"/>
              <a:t>j</a:t>
            </a:r>
            <a:r>
              <a:rPr lang="en-GB" sz="2000" dirty="0"/>
              <a:t> | </a:t>
            </a:r>
            <a:r>
              <a:rPr lang="en-GB" sz="2000" dirty="0" err="1"/>
              <a:t>x</a:t>
            </a:r>
            <a:r>
              <a:rPr lang="en-GB" sz="2000" baseline="-25000" dirty="0" err="1"/>
              <a:t>j</a:t>
            </a:r>
            <a:r>
              <a:rPr lang="en-GB" sz="2000" dirty="0"/>
              <a:t>, </a:t>
            </a:r>
            <a:r>
              <a:rPr lang="en-GB" sz="2000" dirty="0" err="1"/>
              <a:t>Y</a:t>
            </a:r>
            <a:r>
              <a:rPr lang="en-GB" sz="2000" baseline="-25000" dirty="0" err="1"/>
              <a:t>j</a:t>
            </a:r>
            <a:r>
              <a:rPr lang="en-GB" sz="2000" dirty="0"/>
              <a:t> = 1)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Unconditional expectation of efficacy at each dose level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9BB25-EF37-41DB-84CA-9A8E5C6F0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159210"/>
            <a:ext cx="83820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9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Statistical framework (4/4)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80772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 (</a:t>
            </a:r>
            <a:r>
              <a:rPr lang="en-GB" sz="2000" dirty="0" err="1"/>
              <a:t>V</a:t>
            </a:r>
            <a:r>
              <a:rPr lang="en-GB" sz="2000" baseline="-25000" dirty="0" err="1"/>
              <a:t>j</a:t>
            </a:r>
            <a:r>
              <a:rPr lang="en-GB" sz="2000" dirty="0"/>
              <a:t> | </a:t>
            </a:r>
            <a:r>
              <a:rPr lang="en-GB" sz="2000" dirty="0" err="1"/>
              <a:t>x</a:t>
            </a:r>
            <a:r>
              <a:rPr lang="en-GB" sz="2000" baseline="-25000" dirty="0" err="1"/>
              <a:t>j</a:t>
            </a:r>
            <a:r>
              <a:rPr lang="en-GB" sz="2000" dirty="0"/>
              <a:t>) lies between 0 and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This unconditional expectation of efficacy is referred to as </a:t>
            </a:r>
            <a:r>
              <a:rPr lang="en-GB" sz="2000" dirty="0" err="1"/>
              <a:t>Center</a:t>
            </a:r>
            <a:r>
              <a:rPr lang="en-GB" sz="2000" dirty="0"/>
              <a:t> of Mass (CM) of the distribution of </a:t>
            </a:r>
            <a:r>
              <a:rPr lang="en-GB" sz="2000" dirty="0" err="1"/>
              <a:t>V</a:t>
            </a:r>
            <a:r>
              <a:rPr lang="en-GB" sz="2000" baseline="-25000" dirty="0" err="1"/>
              <a:t>j</a:t>
            </a:r>
            <a:endParaRPr lang="en-GB" sz="20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goal is to locate the best dose 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02895-623A-4998-A564-1D86423F1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49774"/>
            <a:ext cx="5219700" cy="485775"/>
          </a:xfrm>
          <a:prstGeom prst="rect">
            <a:avLst/>
          </a:prstGeom>
        </p:spPr>
      </p:pic>
      <p:pic>
        <p:nvPicPr>
          <p:cNvPr id="8" name="Picture 7" descr="A picture containing snow, mountain, outdoor, nature&#10;&#10;Description automatically generated">
            <a:extLst>
              <a:ext uri="{FF2B5EF4-FFF2-40B4-BE49-F238E27FC236}">
                <a16:creationId xmlns:a16="http://schemas.microsoft.com/office/drawing/2014/main" id="{233C0BFA-75A4-4B64-848C-098F0FCBEF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10818" y="3962400"/>
            <a:ext cx="3098348" cy="1905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F658B4-7E57-4ED5-8389-9D054272237D}"/>
              </a:ext>
            </a:extLst>
          </p:cNvPr>
          <p:cNvCxnSpPr>
            <a:cxnSpLocks/>
          </p:cNvCxnSpPr>
          <p:nvPr/>
        </p:nvCxnSpPr>
        <p:spPr>
          <a:xfrm flipH="1">
            <a:off x="7763418" y="3328161"/>
            <a:ext cx="11430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3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Estimation of CM – conjugate Bayesian Dirichlet-Categorical model (1/2)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80772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4 possible response categories </a:t>
            </a:r>
            <a:r>
              <a:rPr lang="en-GB" sz="2000" i="1" dirty="0"/>
              <a:t>k</a:t>
            </a:r>
            <a:r>
              <a:rPr lang="en-GB" sz="2000" dirty="0"/>
              <a:t>: 0 (tox / no efficacy), 1, 2, 3 (no tox / low/medium/high efficacy)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At dose d</a:t>
            </a:r>
            <a:r>
              <a:rPr lang="en-GB" sz="2000" baseline="-25000" dirty="0"/>
              <a:t>i</a:t>
            </a:r>
            <a:r>
              <a:rPr lang="en-GB" sz="2000" dirty="0"/>
              <a:t> (</a:t>
            </a:r>
            <a:r>
              <a:rPr lang="en-GB" sz="2000" dirty="0" err="1"/>
              <a:t>i</a:t>
            </a:r>
            <a:r>
              <a:rPr lang="en-GB" sz="2000" dirty="0"/>
              <a:t> = 1, … m), the distribution of </a:t>
            </a:r>
            <a:r>
              <a:rPr lang="en-GB" sz="2000" dirty="0" err="1"/>
              <a:t>V</a:t>
            </a:r>
            <a:r>
              <a:rPr lang="en-GB" sz="2000" baseline="-25000" dirty="0" err="1"/>
              <a:t>j</a:t>
            </a:r>
            <a:r>
              <a:rPr lang="en-GB" sz="2000" dirty="0" err="1"/>
              <a:t>|P</a:t>
            </a:r>
            <a:r>
              <a:rPr lang="en-GB" sz="2000" baseline="-25000" dirty="0" err="1"/>
              <a:t>i</a:t>
            </a:r>
            <a:r>
              <a:rPr lang="en-GB" sz="2000" dirty="0"/>
              <a:t> is categorical </a:t>
            </a:r>
            <a:r>
              <a:rPr lang="az-Cyrl-AZ" sz="2000" dirty="0"/>
              <a:t>С</a:t>
            </a:r>
            <a:r>
              <a:rPr lang="en-GB" sz="2000" dirty="0"/>
              <a:t> (k, P</a:t>
            </a:r>
            <a:r>
              <a:rPr lang="en-GB" sz="2000" baseline="-25000" dirty="0"/>
              <a:t>i</a:t>
            </a:r>
            <a:r>
              <a:rPr lang="en-GB" sz="2000" dirty="0"/>
              <a:t>), where P</a:t>
            </a:r>
            <a:r>
              <a:rPr lang="en-GB" sz="2000" baseline="-25000" dirty="0"/>
              <a:t>i</a:t>
            </a:r>
            <a:r>
              <a:rPr lang="en-GB" sz="2000" dirty="0"/>
              <a:t> follows a Dirichlet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Dirichlet distribution D (4, </a:t>
            </a:r>
            <a:r>
              <a:rPr lang="el-GR" sz="2000" dirty="0"/>
              <a:t>α</a:t>
            </a:r>
            <a:r>
              <a:rPr lang="en-GB" sz="2000" dirty="0"/>
              <a:t> = (1,1,1,1)) is the prior distribution for P</a:t>
            </a:r>
            <a:r>
              <a:rPr lang="en-GB" sz="2000" baseline="-25000" dirty="0"/>
              <a:t>i</a:t>
            </a:r>
            <a:r>
              <a:rPr lang="en-GB" sz="2000" dirty="0"/>
              <a:t>. The prior mean proportion in each category of </a:t>
            </a:r>
            <a:r>
              <a:rPr lang="en-GB" sz="2000" dirty="0" err="1"/>
              <a:t>V</a:t>
            </a:r>
            <a:r>
              <a:rPr lang="en-GB" sz="2000" baseline="-25000" dirty="0" err="1"/>
              <a:t>j</a:t>
            </a:r>
            <a:r>
              <a:rPr lang="en-GB" sz="2000" dirty="0"/>
              <a:t> at dose d</a:t>
            </a:r>
            <a:r>
              <a:rPr lang="en-GB" sz="2000" baseline="-25000" dirty="0"/>
              <a:t>i</a:t>
            </a:r>
            <a:r>
              <a:rPr lang="en-GB" sz="2000" dirty="0"/>
              <a:t> is 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Posterior distribution depends on prior and observed data. The vector v</a:t>
            </a:r>
            <a:r>
              <a:rPr lang="en-GB" sz="2000" baseline="-25000" dirty="0"/>
              <a:t>i</a:t>
            </a:r>
            <a:r>
              <a:rPr lang="en-GB" sz="2000" dirty="0"/>
              <a:t> is the number of occurrences in the </a:t>
            </a:r>
            <a:r>
              <a:rPr lang="en-GB" sz="2000" i="1" dirty="0"/>
              <a:t>K</a:t>
            </a:r>
            <a:r>
              <a:rPr lang="en-GB" sz="2000" dirty="0"/>
              <a:t> categories at d</a:t>
            </a:r>
            <a:r>
              <a:rPr lang="en-GB" sz="2000" baseline="-25000" dirty="0"/>
              <a:t>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228A4-AAA6-44B5-8CF9-BD964690B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943600"/>
            <a:ext cx="71628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2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Estimation of CM – conjugate Bayesian Dirichlet-Categorical model (2/2)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599" y="2613392"/>
            <a:ext cx="47244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Sampling from Pi allows the computation of the CM (linear combination of probabilities associated with the 4 response categories)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prior distribution of the CM is symmetrical and centred at 1.5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Independent MCMC sampling from the posterior distributions of each dose during dose-escalation allows the computation of the probability that each dose is the dose with the largest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A1A9F5-A3DD-46C1-B351-985D7B74B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574" y="2646321"/>
            <a:ext cx="3272127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1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Structure of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Statistical framework and estimation process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Hypothetical trial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Extension / work-in-progress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Final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8B99D-BE4C-4BB3-9E4F-9F592972FEE9}"/>
              </a:ext>
            </a:extLst>
          </p:cNvPr>
          <p:cNvSpPr/>
          <p:nvPr/>
        </p:nvSpPr>
        <p:spPr>
          <a:xfrm>
            <a:off x="609600" y="3733800"/>
            <a:ext cx="7924800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25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Hypothetical dose-finding trial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C2383-86D6-4414-B047-C18452D02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14886"/>
            <a:ext cx="8839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0A5165-0EDA-4BE5-8450-6F4534B27421}"/>
              </a:ext>
            </a:extLst>
          </p:cNvPr>
          <p:cNvSpPr txBox="1"/>
          <p:nvPr/>
        </p:nvSpPr>
        <p:spPr>
          <a:xfrm>
            <a:off x="609599" y="5181600"/>
            <a:ext cx="8305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3 dose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Dose level 3 with largest CM</a:t>
            </a:r>
          </a:p>
        </p:txBody>
      </p:sp>
    </p:spTree>
    <p:extLst>
      <p:ext uri="{BB962C8B-B14F-4D97-AF65-F5344CB8AC3E}">
        <p14:creationId xmlns:p14="http://schemas.microsoft.com/office/powerpoint/2010/main" val="350053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Hypothetical dose-finding trial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FC3B-7FD6-466A-820E-2F5DA027B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00"/>
            <a:ext cx="9144000" cy="3447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AE0B1-52F5-478C-B61A-34FF3202CD08}"/>
              </a:ext>
            </a:extLst>
          </p:cNvPr>
          <p:cNvSpPr txBox="1"/>
          <p:nvPr/>
        </p:nvSpPr>
        <p:spPr>
          <a:xfrm>
            <a:off x="609599" y="6287646"/>
            <a:ext cx="419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After first cohort of 6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C1EC6-62CB-47ED-AAA5-5C8634FB51F7}"/>
              </a:ext>
            </a:extLst>
          </p:cNvPr>
          <p:cNvSpPr txBox="1"/>
          <p:nvPr/>
        </p:nvSpPr>
        <p:spPr>
          <a:xfrm>
            <a:off x="5334000" y="6287646"/>
            <a:ext cx="419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After 2 cohorts</a:t>
            </a:r>
          </a:p>
        </p:txBody>
      </p:sp>
    </p:spTree>
    <p:extLst>
      <p:ext uri="{BB962C8B-B14F-4D97-AF65-F5344CB8AC3E}">
        <p14:creationId xmlns:p14="http://schemas.microsoft.com/office/powerpoint/2010/main" val="3259332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Hypothetical dose-finding trial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737FC-A284-4D79-92A1-9526E622F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4600"/>
            <a:ext cx="9144000" cy="34199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18390-F456-4A51-A046-41F8AF41E8D8}"/>
              </a:ext>
            </a:extLst>
          </p:cNvPr>
          <p:cNvSpPr txBox="1"/>
          <p:nvPr/>
        </p:nvSpPr>
        <p:spPr>
          <a:xfrm>
            <a:off x="609599" y="6287646"/>
            <a:ext cx="419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After 3 cohorts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4DEC0-74B2-4258-9B90-9D353FD2D302}"/>
              </a:ext>
            </a:extLst>
          </p:cNvPr>
          <p:cNvSpPr txBox="1"/>
          <p:nvPr/>
        </p:nvSpPr>
        <p:spPr>
          <a:xfrm>
            <a:off x="5334000" y="6287646"/>
            <a:ext cx="419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After 4 cohorts</a:t>
            </a:r>
          </a:p>
        </p:txBody>
      </p:sp>
    </p:spTree>
    <p:extLst>
      <p:ext uri="{BB962C8B-B14F-4D97-AF65-F5344CB8AC3E}">
        <p14:creationId xmlns:p14="http://schemas.microsoft.com/office/powerpoint/2010/main" val="410779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7C161-C505-4315-8681-76C9D6736A8D}"/>
              </a:ext>
            </a:extLst>
          </p:cNvPr>
          <p:cNvSpPr txBox="1"/>
          <p:nvPr/>
        </p:nvSpPr>
        <p:spPr>
          <a:xfrm>
            <a:off x="609600" y="298131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Hakim-Moulay Dehbi: no disclosure / no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644347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Hypothetical dose-finding trial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4DEC0-74B2-4258-9B90-9D353FD2D302}"/>
              </a:ext>
            </a:extLst>
          </p:cNvPr>
          <p:cNvSpPr txBox="1"/>
          <p:nvPr/>
        </p:nvSpPr>
        <p:spPr>
          <a:xfrm>
            <a:off x="609599" y="6047390"/>
            <a:ext cx="2667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After the last cohort (5</a:t>
            </a:r>
            <a:r>
              <a:rPr lang="en-GB" sz="2000" baseline="30000" dirty="0"/>
              <a:t>th</a:t>
            </a:r>
            <a:r>
              <a:rPr lang="en-GB" sz="2000" dirty="0"/>
              <a:t> cohort) cohorts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BB02-FBC1-46EA-837E-7E2EAD665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2514600"/>
            <a:ext cx="3954537" cy="3038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6EDA1-0EE9-4A72-8F03-9E321EF34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531" y="2098413"/>
            <a:ext cx="3293297" cy="358146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7065B-BB6F-4AED-9255-1FD996593F4C}"/>
              </a:ext>
            </a:extLst>
          </p:cNvPr>
          <p:cNvCxnSpPr/>
          <p:nvPr/>
        </p:nvCxnSpPr>
        <p:spPr>
          <a:xfrm>
            <a:off x="4876800" y="1985665"/>
            <a:ext cx="0" cy="39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12DF7B-C1BE-4CDD-8B73-24EFCD7685FB}"/>
              </a:ext>
            </a:extLst>
          </p:cNvPr>
          <p:cNvCxnSpPr/>
          <p:nvPr/>
        </p:nvCxnSpPr>
        <p:spPr>
          <a:xfrm>
            <a:off x="4876800" y="3889144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EF5570-E3FD-47D1-A18F-46947D2DA795}"/>
              </a:ext>
            </a:extLst>
          </p:cNvPr>
          <p:cNvSpPr txBox="1"/>
          <p:nvPr/>
        </p:nvSpPr>
        <p:spPr>
          <a:xfrm>
            <a:off x="4764279" y="604739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52% chance, based on data, that dose level 3 is the one with largest CM</a:t>
            </a:r>
          </a:p>
        </p:txBody>
      </p:sp>
    </p:spTree>
    <p:extLst>
      <p:ext uri="{BB962C8B-B14F-4D97-AF65-F5344CB8AC3E}">
        <p14:creationId xmlns:p14="http://schemas.microsoft.com/office/powerpoint/2010/main" val="219908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Structure of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Statistical framework and estimation process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Hypothetical trial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Extension / work-in-progress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Final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8B99D-BE4C-4BB3-9E4F-9F592972FEE9}"/>
              </a:ext>
            </a:extLst>
          </p:cNvPr>
          <p:cNvSpPr/>
          <p:nvPr/>
        </p:nvSpPr>
        <p:spPr>
          <a:xfrm>
            <a:off x="609600" y="4343400"/>
            <a:ext cx="7924800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2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Modelling for both toxicity and efficacy // CRM-inspired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700F0-DB0E-440A-BACA-38170BCDE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362200"/>
            <a:ext cx="3887222" cy="3881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C27C0A-61AD-4102-8199-B9DECA80AF77}"/>
              </a:ext>
            </a:extLst>
          </p:cNvPr>
          <p:cNvSpPr txBox="1"/>
          <p:nvPr/>
        </p:nvSpPr>
        <p:spPr>
          <a:xfrm>
            <a:off x="609599" y="2269150"/>
            <a:ext cx="3657601" cy="400110"/>
          </a:xfrm>
          <a:prstGeom prst="rect">
            <a:avLst/>
          </a:prstGeom>
          <a:noFill/>
          <a:ln>
            <a:solidFill>
              <a:schemeClr val="accent6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Toxicity curve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99846-B742-4228-B835-907C4E19F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2" y="2469205"/>
            <a:ext cx="3887222" cy="3881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31133C-2E0F-4DC0-B416-6C87CFACBD08}"/>
              </a:ext>
            </a:extLst>
          </p:cNvPr>
          <p:cNvSpPr txBox="1"/>
          <p:nvPr/>
        </p:nvSpPr>
        <p:spPr>
          <a:xfrm>
            <a:off x="4876799" y="2269150"/>
            <a:ext cx="3657601" cy="400110"/>
          </a:xfrm>
          <a:prstGeom prst="rect">
            <a:avLst/>
          </a:prstGeom>
          <a:noFill/>
          <a:ln>
            <a:solidFill>
              <a:schemeClr val="accent6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Low response category curve</a:t>
            </a:r>
          </a:p>
        </p:txBody>
      </p:sp>
    </p:spTree>
    <p:extLst>
      <p:ext uri="{BB962C8B-B14F-4D97-AF65-F5344CB8AC3E}">
        <p14:creationId xmlns:p14="http://schemas.microsoft.com/office/powerpoint/2010/main" val="2003999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599" y="1524000"/>
            <a:ext cx="845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Modelling for both toxicity and efficacy via CRM-inspired 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ECD58-A985-4DB4-9AF8-4713249B9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2469205"/>
            <a:ext cx="3886584" cy="3880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31133C-2E0F-4DC0-B416-6C87CFACBD08}"/>
              </a:ext>
            </a:extLst>
          </p:cNvPr>
          <p:cNvSpPr txBox="1"/>
          <p:nvPr/>
        </p:nvSpPr>
        <p:spPr>
          <a:xfrm>
            <a:off x="4876799" y="2269150"/>
            <a:ext cx="3657601" cy="40011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Resulting CM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BD4AD-2AD5-49F5-89A1-FE16208A3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2469842"/>
            <a:ext cx="3886584" cy="388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C27C0A-61AD-4102-8199-B9DECA80AF77}"/>
              </a:ext>
            </a:extLst>
          </p:cNvPr>
          <p:cNvSpPr txBox="1"/>
          <p:nvPr/>
        </p:nvSpPr>
        <p:spPr>
          <a:xfrm>
            <a:off x="609599" y="2269150"/>
            <a:ext cx="3657601" cy="40011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High response category curve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9C00C-B3FA-4165-88EF-FCC461FBF01D}"/>
              </a:ext>
            </a:extLst>
          </p:cNvPr>
          <p:cNvCxnSpPr/>
          <p:nvPr/>
        </p:nvCxnSpPr>
        <p:spPr>
          <a:xfrm>
            <a:off x="4574796" y="2269150"/>
            <a:ext cx="0" cy="39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C393D9-3AEE-425C-8DEF-23C90E6E41E4}"/>
              </a:ext>
            </a:extLst>
          </p:cNvPr>
          <p:cNvCxnSpPr/>
          <p:nvPr/>
        </p:nvCxnSpPr>
        <p:spPr>
          <a:xfrm>
            <a:off x="4574796" y="4172629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7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Structure of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Statistical framework and estimation process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Hypothetical trial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Extension / work-in-progress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Final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8B99D-BE4C-4BB3-9E4F-9F592972FEE9}"/>
              </a:ext>
            </a:extLst>
          </p:cNvPr>
          <p:cNvSpPr/>
          <p:nvPr/>
        </p:nvSpPr>
        <p:spPr>
          <a:xfrm>
            <a:off x="609600" y="4953000"/>
            <a:ext cx="7924800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Final remarks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599" y="2362200"/>
            <a:ext cx="8382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Very few methodological publications in dose-finding trials outside of oncology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There is a need for more methodological research in dose-finding designs outside of oncology and scope to make important contributions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Efficacy is not binary in virology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Medium levels of efficacy may allow immune-mediate clearance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Number of response categories (or even using a continuous variable) is an open 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Significant uncertainty remains at end of a dose-finding trial: part 2 of a design could be a randomised selection between the 2 (or 3) most promising doses from the escalation phase  </a:t>
            </a:r>
          </a:p>
        </p:txBody>
      </p:sp>
    </p:spTree>
    <p:extLst>
      <p:ext uri="{BB962C8B-B14F-4D97-AF65-F5344CB8AC3E}">
        <p14:creationId xmlns:p14="http://schemas.microsoft.com/office/powerpoint/2010/main" val="1562023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41C1D74E-02BB-4308-B0C0-74033D46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5920" y="1628280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4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7C161-C505-4315-8681-76C9D6736A8D}"/>
              </a:ext>
            </a:extLst>
          </p:cNvPr>
          <p:cNvSpPr txBox="1"/>
          <p:nvPr/>
        </p:nvSpPr>
        <p:spPr>
          <a:xfrm>
            <a:off x="609600" y="298131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Hakim-Moulay Dehbi: no disclosures / no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94917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8DEA9-8D50-4DAB-9C7A-2B9294E3A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936" y="1591287"/>
            <a:ext cx="6028127" cy="516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008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Structure of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Statistical framework and estimation process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Hypothetical trial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Extension / work-in-progress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97346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Structure of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Statistical framework and estimation process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Hypothetical trial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Extension / work-in-progress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Final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8B99D-BE4C-4BB3-9E4F-9F592972FEE9}"/>
              </a:ext>
            </a:extLst>
          </p:cNvPr>
          <p:cNvSpPr/>
          <p:nvPr/>
        </p:nvSpPr>
        <p:spPr>
          <a:xfrm>
            <a:off x="609600" y="2209800"/>
            <a:ext cx="7924800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5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Dose-finding studies in virology – two-dimensional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2 dimensions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Efficacy: viral load reduction, elimination of virus, induction of latency, lessening of symptoms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Side effect/toxicity that lead to treatment discontinuation: markedly disturbed kidney / liver function, neuro-psychiatric side-effects, serious rashes, intractable gastrointestinal upset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57A818E-612D-4EF9-ADC8-AC96CB3EA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42842" y="2819399"/>
            <a:ext cx="3420157" cy="34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Dose-finding studies in virology – optimisation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87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Objective: identify the optimum dose (multiple dose levels to investigate and choose from)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Increasing dose =&gt; increasing efficacy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Increasing dose =&gt; increased chance of side effects leading to treatment discontinuation, which prevent 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There exists a dose level that provides the best compromise between minimising toxicity and maximising efficacy</a:t>
            </a:r>
          </a:p>
        </p:txBody>
      </p:sp>
      <p:pic>
        <p:nvPicPr>
          <p:cNvPr id="4" name="Picture 3" descr="A picture containing snow, mountain, outdoor, nature&#10;&#10;Description automatically generated">
            <a:extLst>
              <a:ext uri="{FF2B5EF4-FFF2-40B4-BE49-F238E27FC236}">
                <a16:creationId xmlns:a16="http://schemas.microsoft.com/office/drawing/2014/main" id="{96D4189F-14A8-47BC-A2F6-95F9DF2E9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15000" y="3389379"/>
            <a:ext cx="3098348" cy="1905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4CD94-2177-4E69-8547-9C2CD26FA14D}"/>
              </a:ext>
            </a:extLst>
          </p:cNvPr>
          <p:cNvCxnSpPr/>
          <p:nvPr/>
        </p:nvCxnSpPr>
        <p:spPr>
          <a:xfrm>
            <a:off x="5486400" y="2438400"/>
            <a:ext cx="0" cy="39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A86C12-0E95-42A9-9E21-65A9EE265992}"/>
              </a:ext>
            </a:extLst>
          </p:cNvPr>
          <p:cNvCxnSpPr>
            <a:stCxn id="6" idx="3"/>
          </p:cNvCxnSpPr>
          <p:nvPr/>
        </p:nvCxnSpPr>
        <p:spPr>
          <a:xfrm>
            <a:off x="5486400" y="4341879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2EEF6C-FB5F-4244-B089-3A00E01F4726}"/>
              </a:ext>
            </a:extLst>
          </p:cNvPr>
          <p:cNvCxnSpPr>
            <a:cxnSpLocks/>
          </p:cNvCxnSpPr>
          <p:nvPr/>
        </p:nvCxnSpPr>
        <p:spPr>
          <a:xfrm flipH="1">
            <a:off x="7467600" y="2743200"/>
            <a:ext cx="11430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2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Anti-viral agents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Failure to provide benefit in two different ways: </a:t>
            </a:r>
          </a:p>
          <a:p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Side effects such that the course of the treatment is interrupted, compromising the chance of potentially benefiting from sustained cure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No clinical or virological effect, i.e. no lessening of symptoms, no reduction in viral load, no elimination of virus or induction of latency</a:t>
            </a:r>
          </a:p>
        </p:txBody>
      </p:sp>
      <p:pic>
        <p:nvPicPr>
          <p:cNvPr id="9" name="Picture 8" descr="Funnel chart&#10;&#10;Description automatically generated">
            <a:extLst>
              <a:ext uri="{FF2B5EF4-FFF2-40B4-BE49-F238E27FC236}">
                <a16:creationId xmlns:a16="http://schemas.microsoft.com/office/drawing/2014/main" id="{D5897CF4-470F-48D1-9CBE-A6C311FDB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19800" y="29716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8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5A6443D-3ADF-42A4-8D23-373C83F19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581400" cy="10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6388-14DF-427A-963C-2598351FDA90}"/>
              </a:ext>
            </a:extLst>
          </p:cNvPr>
          <p:cNvSpPr txBox="1"/>
          <p:nvPr/>
        </p:nvSpPr>
        <p:spPr>
          <a:xfrm>
            <a:off x="6096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Structure of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1391-9E08-4AE3-A62B-D57D01EDD835}"/>
              </a:ext>
            </a:extLst>
          </p:cNvPr>
          <p:cNvSpPr txBox="1"/>
          <p:nvPr/>
        </p:nvSpPr>
        <p:spPr>
          <a:xfrm>
            <a:off x="609600" y="2295165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Statistical framework and estimation process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Hypothetical trial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Extension / work-in-progress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Final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8B99D-BE4C-4BB3-9E4F-9F592972FEE9}"/>
              </a:ext>
            </a:extLst>
          </p:cNvPr>
          <p:cNvSpPr/>
          <p:nvPr/>
        </p:nvSpPr>
        <p:spPr>
          <a:xfrm>
            <a:off x="609600" y="2895600"/>
            <a:ext cx="7924800" cy="762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28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E8F4CB36A4624086990735051B20C4" ma:contentTypeVersion="12" ma:contentTypeDescription="Create a new document." ma:contentTypeScope="" ma:versionID="32782be634f92c61d2a59ff0d01b87f7">
  <xsd:schema xmlns:xsd="http://www.w3.org/2001/XMLSchema" xmlns:xs="http://www.w3.org/2001/XMLSchema" xmlns:p="http://schemas.microsoft.com/office/2006/metadata/properties" xmlns:ns2="f09b97b9-32b4-4a0e-a23f-4b352d34f850" xmlns:ns3="15161fa6-f2a0-47c7-a56b-949e6bf7f194" targetNamespace="http://schemas.microsoft.com/office/2006/metadata/properties" ma:root="true" ma:fieldsID="bee33552c65052e1c613cf3d0a1a7405" ns2:_="" ns3:_="">
    <xsd:import namespace="f09b97b9-32b4-4a0e-a23f-4b352d34f850"/>
    <xsd:import namespace="15161fa6-f2a0-47c7-a56b-949e6bf7f1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b97b9-32b4-4a0e-a23f-4b352d34f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61fa6-f2a0-47c7-a56b-949e6bf7f19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28647C-A17B-42D9-8281-949E6099F1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A03E2-2FF2-4994-8283-4BD9545A0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b97b9-32b4-4a0e-a23f-4b352d34f850"/>
    <ds:schemaRef ds:uri="15161fa6-f2a0-47c7-a56b-949e6bf7f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BCA94D-9BFD-4FB0-BF75-F8DC5286CB9A}">
  <ds:schemaRefs>
    <ds:schemaRef ds:uri="http://purl.org/dc/elements/1.1/"/>
    <ds:schemaRef ds:uri="http://schemas.microsoft.com/office/2006/metadata/properties"/>
    <ds:schemaRef ds:uri="15161fa6-f2a0-47c7-a56b-949e6bf7f194"/>
    <ds:schemaRef ds:uri="http://purl.org/dc/terms/"/>
    <ds:schemaRef ds:uri="http://schemas.openxmlformats.org/package/2006/metadata/core-properties"/>
    <ds:schemaRef ds:uri="f09b97b9-32b4-4a0e-a23f-4b352d34f85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968</Words>
  <Application>Microsoft Office PowerPoint</Application>
  <PresentationFormat>On-screen Show (4:3)</PresentationFormat>
  <Paragraphs>196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Stark</dc:creator>
  <cp:lastModifiedBy>Dehbi, Hakim-Moulay</cp:lastModifiedBy>
  <cp:revision>165</cp:revision>
  <cp:lastPrinted>2020-05-07T19:56:38Z</cp:lastPrinted>
  <dcterms:created xsi:type="dcterms:W3CDTF">2020-05-07T18:35:30Z</dcterms:created>
  <dcterms:modified xsi:type="dcterms:W3CDTF">2022-05-01T10:11:26Z</dcterms:modified>
</cp:coreProperties>
</file>